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23"/>
  </p:notesMasterIdLst>
  <p:handoutMasterIdLst>
    <p:handoutMasterId r:id="rId24"/>
  </p:handoutMasterIdLst>
  <p:sldIdLst>
    <p:sldId id="2147469121" r:id="rId2"/>
    <p:sldId id="2147469123" r:id="rId3"/>
    <p:sldId id="2147469156" r:id="rId4"/>
    <p:sldId id="2147469153" r:id="rId5"/>
    <p:sldId id="2147469155" r:id="rId6"/>
    <p:sldId id="2147469145" r:id="rId7"/>
    <p:sldId id="2147469157" r:id="rId8"/>
    <p:sldId id="2147469158" r:id="rId9"/>
    <p:sldId id="2147469147" r:id="rId10"/>
    <p:sldId id="2147469159" r:id="rId11"/>
    <p:sldId id="2147469162" r:id="rId12"/>
    <p:sldId id="2147469148" r:id="rId13"/>
    <p:sldId id="2147469163" r:id="rId14"/>
    <p:sldId id="2147469161" r:id="rId15"/>
    <p:sldId id="2147469151" r:id="rId16"/>
    <p:sldId id="2147469152" r:id="rId17"/>
    <p:sldId id="2147469144" r:id="rId18"/>
    <p:sldId id="2147469124" r:id="rId19"/>
    <p:sldId id="2147469122" r:id="rId20"/>
    <p:sldId id="2147469150" r:id="rId21"/>
    <p:sldId id="21474691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0342E"/>
    <a:srgbClr val="1B4C67"/>
    <a:srgbClr val="1A6094"/>
    <a:srgbClr val="25B1A6"/>
    <a:srgbClr val="00A77D"/>
    <a:srgbClr val="7EC297"/>
    <a:srgbClr val="6B6E6B"/>
    <a:srgbClr val="A2A6A3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87472"/>
  </p:normalViewPr>
  <p:slideViewPr>
    <p:cSldViewPr snapToGrid="0">
      <p:cViewPr varScale="1">
        <p:scale>
          <a:sx n="136" d="100"/>
          <a:sy n="136" d="100"/>
        </p:scale>
        <p:origin x="1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C33-E834-184F-A85B-4B1A7D742F82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A2CD3-FB95-D94F-9F04-F9F995EAB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/>
              <a:t>identifying their capabilities and critical limitations for modeling urgent and mixed-urgency HPC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enabling reproducible experiments with realistic user submission patterns, urgency levels, and QoS policies.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requeueing</a:t>
            </a:r>
            <a:r>
              <a:rPr lang="en-US" sz="1200" dirty="0"/>
              <a:t> options, and workload characteristics, allowing detailed analysis of trade-offs between responsiveness, fairness, and efficiency.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and backfilling behavior, to provide actionable insights into how scheduler policies affect both urgent and normal workloads.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 resulting in a practical hybrid scheduling strategy that HPC centers can adapt to balance urgent computing needs with sustained system 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285750"/>
            <a:r>
              <a:rPr lang="en-US" sz="2000" dirty="0"/>
              <a:t>Risk free analysis of systems, Repeatable and reproducible, Fast, Low overhead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Next Gen Alea is under active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23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extensive customization, these tools could not fully reproduce the operational conditions of a real HPC scheduler under urgent computing demands. This assessment led us to adopt an emulation-based methodology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 </a:t>
            </a:r>
            <a:r>
              <a:rPr lang="en-US" sz="1200" dirty="0" err="1"/>
              <a:t>mpicatnap</a:t>
            </a:r>
            <a:r>
              <a:rPr lang="en-US" sz="1200" dirty="0"/>
              <a:t> does not consume any resources</a:t>
            </a:r>
          </a:p>
          <a:p>
            <a:r>
              <a:rPr lang="en-US" sz="1200" dirty="0"/>
              <a:t>In summary: we were able to pack significant amount of features in a relatively tiny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grpSp>
        <p:nvGrpSpPr>
          <p:cNvPr id="1995" name="Group 1994">
            <a:extLst>
              <a:ext uri="{FF2B5EF4-FFF2-40B4-BE49-F238E27FC236}">
                <a16:creationId xmlns:a16="http://schemas.microsoft.com/office/drawing/2014/main" id="{1F4B6682-1CD5-4D07-BAEB-03195C2FB91D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1996" name="Picture 1995">
              <a:extLst>
                <a:ext uri="{FF2B5EF4-FFF2-40B4-BE49-F238E27FC236}">
                  <a16:creationId xmlns:a16="http://schemas.microsoft.com/office/drawing/2014/main" id="{E499D9F2-455D-24ED-C934-5DC3E3908E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1997" name="TextBox 1996">
              <a:extLst>
                <a:ext uri="{FF2B5EF4-FFF2-40B4-BE49-F238E27FC236}">
                  <a16:creationId xmlns:a16="http://schemas.microsoft.com/office/drawing/2014/main" id="{94A5DA57-E73A-E843-58FE-CFA5666E7A14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CBB80AF-E7F0-19C3-A1C2-581346E629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369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4C80E78-2562-B8ED-171A-55592F6B54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3029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4A84B6E-E447-9286-A517-CD3DFC4748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6243" y="1608129"/>
            <a:ext cx="2224560" cy="1937083"/>
          </a:xfrm>
          <a:solidFill>
            <a:schemeClr val="accent1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8BDDCA9-952A-F2A8-8772-1C0FCFEA87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17903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36877D5-72C7-4D85-028F-092E70AE0E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369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ADB2E29-7156-045C-5AF7-96DCA2797A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3029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444F986-C72B-21EC-6CCC-E370D9F24C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76243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80C5ECF3-1A9B-DC38-32B9-FB4AE1989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7903" y="3893496"/>
            <a:ext cx="2224560" cy="1937083"/>
          </a:xfrm>
          <a:solidFill>
            <a:schemeClr val="accent6">
              <a:lumMod val="75000"/>
            </a:schemeClr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64681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1" name="SmartArt Placeholder 10">
            <a:extLst>
              <a:ext uri="{FF2B5EF4-FFF2-40B4-BE49-F238E27FC236}">
                <a16:creationId xmlns:a16="http://schemas.microsoft.com/office/drawing/2014/main" id="{DE9FF4CE-1AF4-3143-A6DB-00045458C34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735015"/>
            <a:ext cx="11492431" cy="440787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30701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/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1">
            <a:extLst>
              <a:ext uri="{FF2B5EF4-FFF2-40B4-BE49-F238E27FC236}">
                <a16:creationId xmlns:a16="http://schemas.microsoft.com/office/drawing/2014/main" id="{C5299A65-0A0F-7322-3425-6AD66F71B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DC2D7C4-BFF1-5433-4DFD-06CB8AACA1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2225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7" name="Picture Placeholder 135">
            <a:extLst>
              <a:ext uri="{FF2B5EF4-FFF2-40B4-BE49-F238E27FC236}">
                <a16:creationId xmlns:a16="http://schemas.microsoft.com/office/drawing/2014/main" id="{859767F7-2911-36C4-18C3-120D9FA7D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4833" y="0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8" name="Picture Placeholder 135">
            <a:extLst>
              <a:ext uri="{FF2B5EF4-FFF2-40B4-BE49-F238E27FC236}">
                <a16:creationId xmlns:a16="http://schemas.microsoft.com/office/drawing/2014/main" id="{FC9DC632-E163-36B5-D009-C524396761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2225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9" name="Picture Placeholder 135">
            <a:extLst>
              <a:ext uri="{FF2B5EF4-FFF2-40B4-BE49-F238E27FC236}">
                <a16:creationId xmlns:a16="http://schemas.microsoft.com/office/drawing/2014/main" id="{99255166-5F9E-0685-2DC9-C0962F779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4833" y="2353563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0" name="Picture Placeholder 135">
            <a:extLst>
              <a:ext uri="{FF2B5EF4-FFF2-40B4-BE49-F238E27FC236}">
                <a16:creationId xmlns:a16="http://schemas.microsoft.com/office/drawing/2014/main" id="{0FA78FC9-062C-7D60-CDA4-C25CE63F78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42225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1" name="Picture Placeholder 135">
            <a:extLst>
              <a:ext uri="{FF2B5EF4-FFF2-40B4-BE49-F238E27FC236}">
                <a16:creationId xmlns:a16="http://schemas.microsoft.com/office/drawing/2014/main" id="{9521219C-7211-80DE-D33B-4B26EA6EEE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44833" y="4706937"/>
            <a:ext cx="2151063" cy="215106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886397"/>
          </a:xfrm>
        </p:spPr>
        <p:txBody>
          <a:bodyPr anchor="t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</a:t>
            </a:r>
            <a:br>
              <a:rPr lang="en-US" dirty="0"/>
            </a:br>
            <a:r>
              <a:rPr lang="en-US" dirty="0"/>
              <a:t>the main takeaway message 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60"/>
            <a:ext cx="6763894" cy="4354640"/>
          </a:xfrm>
        </p:spPr>
        <p:txBody>
          <a:bodyPr tIns="91440" anchor="t" anchorCtr="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spcBef>
                <a:spcPts val="1200"/>
              </a:spcBef>
              <a:spcAft>
                <a:spcPts val="60"/>
              </a:spcAft>
              <a:defRPr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r>
              <a:rPr lang="en-US" dirty="0"/>
              <a:t>Supporting point 1</a:t>
            </a:r>
          </a:p>
          <a:p>
            <a:r>
              <a:rPr lang="en-US" dirty="0"/>
              <a:t>Supporting point 2</a:t>
            </a:r>
          </a:p>
          <a:p>
            <a:r>
              <a:rPr lang="en-US" dirty="0"/>
              <a:t>Supporting point 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62B7F0-6B0A-3291-2731-E56176CBCD7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E7C435-1FA7-78B6-5FBF-709DE092F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One-sentence connected to the main takeaway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029C52-FEBA-E897-C815-3A6283D16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84188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671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315194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E34D55-5962-D71E-5F14-F58404B73863}"/>
              </a:ext>
            </a:extLst>
          </p:cNvPr>
          <p:cNvGrpSpPr/>
          <p:nvPr userDrawn="1"/>
        </p:nvGrpSpPr>
        <p:grpSpPr>
          <a:xfrm>
            <a:off x="1168862" y="5406470"/>
            <a:ext cx="4834263" cy="369332"/>
            <a:chOff x="1168862" y="5508070"/>
            <a:chExt cx="4834263" cy="3693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967025-85C6-1E53-9051-CBBA63AE1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8862" y="5508070"/>
              <a:ext cx="1311127" cy="3162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32B67B-E65C-8C4D-ECEE-0E0F031F2333}"/>
                </a:ext>
              </a:extLst>
            </p:cNvPr>
            <p:cNvSpPr txBox="1"/>
            <p:nvPr userDrawn="1"/>
          </p:nvSpPr>
          <p:spPr>
            <a:xfrm>
              <a:off x="2561071" y="5508070"/>
              <a:ext cx="34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F6DA4-481A-E606-D7BA-9C2165FE3E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8004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300" b="1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headline stating the main takeaway message for the slide; no longer than two 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 dirty="0"/>
              <a:t>Supporting point 1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67787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20190"/>
            <a:ext cx="2194560" cy="185546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5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tx1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upportin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4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10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 dirty="0"/>
              <a:t>One-sentence headline stating the main takeaway message for the slide; no longer than two lines  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41F9B8EB-EA8B-7B42-D70A-72CFAD42EB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691" y="1430338"/>
            <a:ext cx="11493133" cy="48529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06356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9145" y="2258209"/>
            <a:ext cx="12210290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922742"/>
            <a:ext cx="12192000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SENTENCE SUBTITLE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igh angle view of a city&#10;&#10;Description automatically generated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B10DD8E-E016-58F8-208C-69AD92BED39D}"/>
              </a:ext>
            </a:extLst>
          </p:cNvPr>
          <p:cNvSpPr/>
          <p:nvPr userDrawn="1"/>
        </p:nvSpPr>
        <p:spPr>
          <a:xfrm>
            <a:off x="0" y="0"/>
            <a:ext cx="12192000" cy="2575976"/>
          </a:xfrm>
          <a:prstGeom prst="rect">
            <a:avLst/>
          </a:prstGeom>
          <a:gradFill>
            <a:gsLst>
              <a:gs pos="57000">
                <a:srgbClr val="FFFFFF">
                  <a:alpha val="62000"/>
                </a:srgbClr>
              </a:gs>
              <a:gs pos="15000">
                <a:schemeClr val="bg1">
                  <a:alpha val="91598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58225E5-2430-3783-F06E-A0A40A65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195022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5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slide; no longer than two lines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1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2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/>
          <a:p>
            <a:r>
              <a:rPr lang="en-US" dirty="0"/>
              <a:t>One-sentence headline stating the main takeaway message </a:t>
            </a:r>
            <a:br>
              <a:rPr lang="en-US" dirty="0"/>
            </a:br>
            <a:r>
              <a:rPr lang="en-US" dirty="0"/>
              <a:t>for the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Supporting point 1 </a:t>
            </a:r>
            <a:br>
              <a:rPr lang="en-US" dirty="0"/>
            </a:br>
            <a:r>
              <a:rPr lang="en-US" dirty="0"/>
              <a:t>Supporting point 2</a:t>
            </a:r>
            <a:br>
              <a:rPr lang="en-US" dirty="0"/>
            </a:br>
            <a:r>
              <a:rPr lang="en-US" dirty="0"/>
              <a:t>Supporting point 3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OR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6F3ADE-A89C-6520-CF9E-35DBBF658006}"/>
              </a:ext>
            </a:extLst>
          </p:cNvPr>
          <p:cNvGrpSpPr/>
          <p:nvPr userDrawn="1"/>
        </p:nvGrpSpPr>
        <p:grpSpPr>
          <a:xfrm>
            <a:off x="4258364" y="5999147"/>
            <a:ext cx="3675272" cy="369332"/>
            <a:chOff x="2384568" y="6390825"/>
            <a:chExt cx="3439954" cy="34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1B8E79D-B334-5A32-32FE-8CC93A632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FEE0D-24E7-9F86-60D8-E8982B5DB295}"/>
                </a:ext>
              </a:extLst>
            </p:cNvPr>
            <p:cNvSpPr txBox="1"/>
            <p:nvPr userDrawn="1"/>
          </p:nvSpPr>
          <p:spPr>
            <a:xfrm>
              <a:off x="3588247" y="6390825"/>
              <a:ext cx="2236275" cy="34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(Text size no larger than 32pt)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Title: Best Title Option for Longer Presentation Titles (Text Size no larger than 32 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29654C-4DCE-CBB4-4BA7-74D0EC3EB963}"/>
              </a:ext>
            </a:extLst>
          </p:cNvPr>
          <p:cNvGrpSpPr/>
          <p:nvPr userDrawn="1"/>
        </p:nvGrpSpPr>
        <p:grpSpPr>
          <a:xfrm>
            <a:off x="897656" y="6161203"/>
            <a:ext cx="4842685" cy="429764"/>
            <a:chOff x="2384568" y="6419574"/>
            <a:chExt cx="4161723" cy="369332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E739D28-04EF-E5F5-AE3E-05983A573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568" y="6424653"/>
              <a:ext cx="1103769" cy="27804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A706AB-C5B5-40F2-B756-AD0F7D731AE5}"/>
                </a:ext>
              </a:extLst>
            </p:cNvPr>
            <p:cNvSpPr txBox="1"/>
            <p:nvPr userDrawn="1"/>
          </p:nvSpPr>
          <p:spPr>
            <a:xfrm>
              <a:off x="3588247" y="6419574"/>
              <a:ext cx="295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ORNL IS MANAGED BY UT-BATTELLE LLC </a:t>
              </a:r>
              <a:b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900" b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FOR THE US DEPARTMENT OF ENERGY</a:t>
              </a:r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Agenda-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/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B6A6669-2B8D-5075-F3AA-557D6B4A0025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14325" y="1444752"/>
            <a:ext cx="11493500" cy="3465386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60413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5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3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9"/>
            <a:ext cx="3075236" cy="148532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1005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38912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08229"/>
            <a:ext cx="1744662" cy="1485900"/>
          </a:xfrm>
          <a:solidFill>
            <a:schemeClr val="bg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One-sentence headline with the main takeaway message </a:t>
            </a:r>
            <a:br>
              <a:rPr lang="en-US" dirty="0"/>
            </a:br>
            <a:r>
              <a:rPr lang="en-US" dirty="0"/>
              <a:t>for the slide; no longer than two lines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19AA943-F9C0-62F6-AD0F-1C796C343A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6835" y="1608129"/>
            <a:ext cx="2224560" cy="1937083"/>
          </a:xfrm>
          <a:solidFill>
            <a:schemeClr val="accent6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12024F7-BA41-30D2-A938-2201148CA3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8495" y="1608129"/>
            <a:ext cx="2224560" cy="1937083"/>
          </a:xfrm>
          <a:solidFill>
            <a:schemeClr val="tx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D026B5B-98A9-8710-531C-FA344F78CB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81709" y="1608129"/>
            <a:ext cx="2224560" cy="1937083"/>
          </a:xfrm>
          <a:solidFill>
            <a:schemeClr val="accent2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7B8AD8E0-B5B6-0AAA-CA65-C316CF6FDC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6835" y="3893496"/>
            <a:ext cx="2224560" cy="1937083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3864C2B-0584-AB93-B844-771C2C9B8A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8495" y="3893496"/>
            <a:ext cx="2224560" cy="1937083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576DEBE-70E8-51FB-0278-32F5D3BBB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81709" y="3893496"/>
            <a:ext cx="2224560" cy="1937083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123817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928" r:id="rId6"/>
    <p:sldLayoutId id="2147483952" r:id="rId7"/>
    <p:sldLayoutId id="2147483937" r:id="rId8"/>
    <p:sldLayoutId id="2147483942" r:id="rId9"/>
    <p:sldLayoutId id="2147483945" r:id="rId10"/>
    <p:sldLayoutId id="2147483944" r:id="rId11"/>
    <p:sldLayoutId id="2147483897" r:id="rId12"/>
    <p:sldLayoutId id="2147483894" r:id="rId13"/>
    <p:sldLayoutId id="2147483827" r:id="rId14"/>
    <p:sldLayoutId id="2147483861" r:id="rId15"/>
    <p:sldLayoutId id="2147483934" r:id="rId16"/>
    <p:sldLayoutId id="2147483831" r:id="rId17"/>
    <p:sldLayoutId id="2147483832" r:id="rId18"/>
    <p:sldLayoutId id="2147483833" r:id="rId19"/>
    <p:sldLayoutId id="2147483834" r:id="rId20"/>
    <p:sldLayoutId id="2147483940" r:id="rId21"/>
    <p:sldLayoutId id="2147483905" r:id="rId22"/>
    <p:sldLayoutId id="2147483835" r:id="rId23"/>
    <p:sldLayoutId id="2147483947" r:id="rId24"/>
    <p:sldLayoutId id="2147483948" r:id="rId25"/>
    <p:sldLayoutId id="2147483949" r:id="rId26"/>
    <p:sldLayoutId id="2147483951" r:id="rId27"/>
    <p:sldLayoutId id="2147483950" r:id="rId28"/>
    <p:sldLayoutId id="2147483868" r:id="rId29"/>
    <p:sldLayoutId id="2147483930" r:id="rId30"/>
    <p:sldLayoutId id="2147483906" r:id="rId31"/>
    <p:sldLayoutId id="2147483829" r:id="rId32"/>
    <p:sldLayoutId id="2147483849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km0@ornl.gov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840813-7735-7870-4954-E123BBC3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50" y="2200595"/>
            <a:ext cx="4517136" cy="1209477"/>
          </a:xfrm>
        </p:spPr>
        <p:txBody>
          <a:bodyPr>
            <a:normAutofit/>
          </a:bodyPr>
          <a:lstStyle/>
          <a:p>
            <a:r>
              <a:rPr lang="en-US" sz="2800" dirty="0"/>
              <a:t>Evaluating HPC Scheduling Strategies for Urgent Workloads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3B72BE-DF92-8C37-10D1-23ABA95F1B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Nov 21, 2025, WIUHPC Workshop at SC25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800046-929C-AD52-FA6F-0FBD1EB39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3869095"/>
            <a:ext cx="5181600" cy="1209476"/>
          </a:xfrm>
        </p:spPr>
        <p:txBody>
          <a:bodyPr>
            <a:normAutofit/>
          </a:bodyPr>
          <a:lstStyle/>
          <a:p>
            <a:r>
              <a:rPr lang="en-US" dirty="0"/>
              <a:t>Ketan Maheshwari</a:t>
            </a:r>
            <a:r>
              <a:rPr lang="en-US" sz="2000" dirty="0"/>
              <a:t>, </a:t>
            </a:r>
            <a:r>
              <a:rPr lang="en-US" sz="1800" dirty="0"/>
              <a:t>Anderson Borch (Colorado State Univ), Jordan Webb, Brian Etz, Ross Miller, Frederic Suter, Sarp Oral, Rafael Ferreira da Silva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D0E904-04A7-3517-9C7C-56A69D9D6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202" y="5150598"/>
            <a:ext cx="4517136" cy="246221"/>
          </a:xfrm>
        </p:spPr>
        <p:txBody>
          <a:bodyPr/>
          <a:lstStyle/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9803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1F088-BE2C-3595-3055-91B90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Instrumentation: Experimental Setup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AA098-F522-CB8E-A30B-850CA7F8513B}"/>
              </a:ext>
            </a:extLst>
          </p:cNvPr>
          <p:cNvSpPr/>
          <p:nvPr/>
        </p:nvSpPr>
        <p:spPr>
          <a:xfrm>
            <a:off x="314692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Tmux</a:t>
            </a:r>
            <a:r>
              <a:rPr lang="en-US" dirty="0"/>
              <a:t> session with 22 panes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750975-0958-FB4E-EF55-0156BB4E581D}"/>
              </a:ext>
            </a:extLst>
          </p:cNvPr>
          <p:cNvSpPr/>
          <p:nvPr/>
        </p:nvSpPr>
        <p:spPr>
          <a:xfrm>
            <a:off x="3166188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genjobs</a:t>
            </a:r>
            <a:r>
              <a:rPr lang="en-US" dirty="0"/>
              <a:t> script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53E66-97AF-3A1E-C6A9-22A0E4733B7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311443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B7681-DE08-15E2-0BEE-A3F69BCFDD0A}"/>
              </a:ext>
            </a:extLst>
          </p:cNvPr>
          <p:cNvSpPr/>
          <p:nvPr/>
        </p:nvSpPr>
        <p:spPr>
          <a:xfrm>
            <a:off x="314691" y="4481839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 and monitor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010F64-A108-AB46-BE8D-2A51522387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313067" y="3536337"/>
            <a:ext cx="1" cy="94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32C287-31B8-0823-D2FA-086F417E8659}"/>
              </a:ext>
            </a:extLst>
          </p:cNvPr>
          <p:cNvSpPr/>
          <p:nvPr/>
        </p:nvSpPr>
        <p:spPr>
          <a:xfrm>
            <a:off x="6017684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slurm</a:t>
            </a:r>
            <a:r>
              <a:rPr lang="en-US" dirty="0"/>
              <a:t> job</a:t>
            </a:r>
          </a:p>
          <a:p>
            <a:pPr algn="ctr"/>
            <a:r>
              <a:rPr lang="en-US" dirty="0"/>
              <a:t>spec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AE5B49-B207-050E-6A1D-2E7BEF1E352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5162939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A80150-2747-D571-3D4F-6F0778C99519}"/>
              </a:ext>
            </a:extLst>
          </p:cNvPr>
          <p:cNvSpPr/>
          <p:nvPr/>
        </p:nvSpPr>
        <p:spPr>
          <a:xfrm>
            <a:off x="8869180" y="2621937"/>
            <a:ext cx="1996751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MPIcatnap</a:t>
            </a:r>
            <a:r>
              <a:rPr lang="en-US" dirty="0"/>
              <a:t>*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279B-7566-8F83-3BF0-E562F1AE8E83}"/>
              </a:ext>
            </a:extLst>
          </p:cNvPr>
          <p:cNvCxnSpPr/>
          <p:nvPr/>
        </p:nvCxnSpPr>
        <p:spPr>
          <a:xfrm>
            <a:off x="8014435" y="3079137"/>
            <a:ext cx="85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06F82-214B-1F17-3DC0-9FBB1BC64790}"/>
              </a:ext>
            </a:extLst>
          </p:cNvPr>
          <p:cNvSpPr txBox="1"/>
          <p:nvPr/>
        </p:nvSpPr>
        <p:spPr>
          <a:xfrm>
            <a:off x="1618155" y="1897812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in sync</a:t>
            </a:r>
          </a:p>
          <a:p>
            <a:pPr algn="ctr"/>
            <a:r>
              <a:rPr lang="en-US" dirty="0"/>
              <a:t>for 20 dummy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88960-81B9-0E15-A964-DD9550839FBD}"/>
              </a:ext>
            </a:extLst>
          </p:cNvPr>
          <p:cNvSpPr txBox="1"/>
          <p:nvPr/>
        </p:nvSpPr>
        <p:spPr>
          <a:xfrm>
            <a:off x="3692195" y="3697105"/>
            <a:ext cx="3796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 job spec with randomized</a:t>
            </a:r>
          </a:p>
          <a:p>
            <a:pPr algn="ctr"/>
            <a:r>
              <a:rPr lang="en-US" dirty="0"/>
              <a:t> and controlled parameters</a:t>
            </a:r>
          </a:p>
          <a:p>
            <a:pPr algn="ctr"/>
            <a:r>
              <a:rPr lang="en-US" dirty="0"/>
              <a:t>submit at random intervals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3FF3C-79C5-5422-63EB-4ED2BB3147FC}"/>
              </a:ext>
            </a:extLst>
          </p:cNvPr>
          <p:cNvSpPr txBox="1"/>
          <p:nvPr/>
        </p:nvSpPr>
        <p:spPr>
          <a:xfrm>
            <a:off x="7245016" y="1841572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</a:t>
            </a:r>
            <a:r>
              <a:rPr lang="en-US" dirty="0" err="1"/>
              <a:t>MPICatnap</a:t>
            </a:r>
            <a:r>
              <a:rPr lang="en-US" baseline="30000" dirty="0"/>
              <a:t>*</a:t>
            </a:r>
            <a:r>
              <a:rPr lang="en-US" dirty="0"/>
              <a:t> with a </a:t>
            </a:r>
          </a:p>
          <a:p>
            <a:pPr algn="ctr"/>
            <a:r>
              <a:rPr lang="en-US" dirty="0"/>
              <a:t>controlled runtime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1B92-8A23-F9EA-D1E2-8E9E37141AE7}"/>
              </a:ext>
            </a:extLst>
          </p:cNvPr>
          <p:cNvSpPr txBox="1"/>
          <p:nvPr/>
        </p:nvSpPr>
        <p:spPr>
          <a:xfrm>
            <a:off x="8342938" y="6492875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code courtesy: MJ Wilde, ANL/UChicago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67312-62DE-8A69-F221-BC85D4EE6F1E}"/>
              </a:ext>
            </a:extLst>
          </p:cNvPr>
          <p:cNvSpPr txBox="1"/>
          <p:nvPr/>
        </p:nvSpPr>
        <p:spPr>
          <a:xfrm>
            <a:off x="111967" y="380887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sessions</a:t>
            </a:r>
          </a:p>
        </p:txBody>
      </p:sp>
    </p:spTree>
    <p:extLst>
      <p:ext uri="{BB962C8B-B14F-4D97-AF65-F5344CB8AC3E}">
        <p14:creationId xmlns:p14="http://schemas.microsoft.com/office/powerpoint/2010/main" val="396644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BF8D7-AE6A-F099-5883-D09D3A60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the Experiment setup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668EA4-B284-0162-69D1-6E6087D9355F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Generate and submit jobs at randomized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Randomized job parameters within defined limits</a:t>
            </a:r>
          </a:p>
          <a:p>
            <a:pPr marL="971550" lvl="1" indent="-285750"/>
            <a:r>
              <a:rPr lang="en-US" sz="2000" dirty="0" err="1"/>
              <a:t>walltimes</a:t>
            </a:r>
            <a:r>
              <a:rPr lang="en-US" sz="2000" dirty="0"/>
              <a:t>, node size, QoS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Customizable application runtimes</a:t>
            </a:r>
          </a:p>
          <a:p>
            <a:pPr marL="971550" lvl="1" indent="-285750"/>
            <a:r>
              <a:rPr lang="en-US" sz="2000" dirty="0" err="1"/>
              <a:t>wrt</a:t>
            </a:r>
            <a:r>
              <a:rPr lang="en-US" sz="2000" dirty="0"/>
              <a:t> to the job </a:t>
            </a:r>
            <a:r>
              <a:rPr lang="en-US" sz="2000" dirty="0" err="1"/>
              <a:t>walltimes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mock </a:t>
            </a:r>
            <a:r>
              <a:rPr lang="en-US" sz="2400" dirty="0" err="1"/>
              <a:t>mpicatnap</a:t>
            </a:r>
            <a:r>
              <a:rPr lang="en-US" sz="2400" dirty="0"/>
              <a:t> application:</a:t>
            </a:r>
          </a:p>
          <a:p>
            <a:pPr marL="971550" lvl="1" indent="-285750"/>
            <a:r>
              <a:rPr lang="en-US" sz="2000" dirty="0"/>
              <a:t>cats an input file to an output file</a:t>
            </a:r>
          </a:p>
          <a:p>
            <a:pPr marL="971550" lvl="1" indent="-285750"/>
            <a:r>
              <a:rPr lang="en-US" sz="2000" dirty="0"/>
              <a:t>runs sleep for defined time on all </a:t>
            </a:r>
            <a:r>
              <a:rPr lang="en-US" sz="2000" dirty="0" err="1"/>
              <a:t>cpu</a:t>
            </a:r>
            <a:r>
              <a:rPr lang="en-US" sz="2000" dirty="0"/>
              <a:t>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Monitoring enabled but may run unsupervised in </a:t>
            </a:r>
            <a:r>
              <a:rPr lang="en-US" sz="2400" dirty="0" err="1"/>
              <a:t>tmux</a:t>
            </a:r>
            <a:r>
              <a:rPr lang="en-US" sz="2400" dirty="0"/>
              <a:t> sessions</a:t>
            </a:r>
          </a:p>
        </p:txBody>
      </p:sp>
    </p:spTree>
    <p:extLst>
      <p:ext uri="{BB962C8B-B14F-4D97-AF65-F5344CB8AC3E}">
        <p14:creationId xmlns:p14="http://schemas.microsoft.com/office/powerpoint/2010/main" val="388323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2D095E-6747-B354-DBB7-B9860E5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Design: Nine experiments with varying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A1D8-1738-AE55-E127-7357E7A9739F}"/>
              </a:ext>
            </a:extLst>
          </p:cNvPr>
          <p:cNvSpPr txBox="1">
            <a:spLocks/>
          </p:cNvSpPr>
          <p:nvPr/>
        </p:nvSpPr>
        <p:spPr>
          <a:xfrm>
            <a:off x="650449" y="1327055"/>
            <a:ext cx="10539167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E1, E2 and E4: Calibrations on short and long, fixed and varying number of jobs, timeouts, backfill verifications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E3: 20 jobs/user, 5-10% urgent jobs,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E5: Same as above, except no preemption + priority boost for urgent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E6: Same as E3 except preempt normal jobs to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E7: Short 10-min app runtime that is 10-20% of job </a:t>
            </a:r>
            <a:r>
              <a:rPr lang="en-US" sz="2000" dirty="0" err="1"/>
              <a:t>walltimes</a:t>
            </a:r>
            <a:r>
              <a:rPr lang="en-US" sz="2000" dirty="0"/>
              <a:t>, preempt and requeue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E8: Same as E7 except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E9: Same as E7 except app runtime is 80-90% of </a:t>
            </a:r>
            <a:r>
              <a:rPr lang="en-US" sz="2000" dirty="0" err="1"/>
              <a:t>walltimes</a:t>
            </a:r>
            <a:r>
              <a:rPr lang="en-US" sz="2000" dirty="0"/>
              <a:t>, preempt and cancel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516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E2075C-CFB3-A278-149C-0F75E675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8" y="365125"/>
            <a:ext cx="4882465" cy="1321435"/>
          </a:xfrm>
        </p:spPr>
        <p:txBody>
          <a:bodyPr/>
          <a:lstStyle/>
          <a:p>
            <a:r>
              <a:rPr lang="en-US" dirty="0"/>
              <a:t>Visual overview of all experiment runs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68E96-22E6-1B00-F5BE-654833E8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08" y="365125"/>
            <a:ext cx="7772400" cy="58293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629059C-9232-A955-6F9A-7D9EC7178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Plots show jobs’ end state vs wait time in queue for each job across all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differences in the Y-axes values to indicate the disparities in the wait times resulting from each experiment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5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928-B516-B599-4694-67E3542F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Visualization: User view of jobs and cluster utilization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16BD2-3EF1-3314-0495-501A4D62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6" y="2418697"/>
            <a:ext cx="3822700" cy="177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86665-2792-F014-126F-F5C028870148}"/>
              </a:ext>
            </a:extLst>
          </p:cNvPr>
          <p:cNvSpPr txBox="1"/>
          <p:nvPr/>
        </p:nvSpPr>
        <p:spPr>
          <a:xfrm>
            <a:off x="2509924" y="1495367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D23AE-7478-7569-1D73-86041DA2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76" y="1495367"/>
            <a:ext cx="5987143" cy="2993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9C614-9589-0A4A-9589-40034AF2630F}"/>
              </a:ext>
            </a:extLst>
          </p:cNvPr>
          <p:cNvSpPr txBox="1"/>
          <p:nvPr/>
        </p:nvSpPr>
        <p:spPr>
          <a:xfrm>
            <a:off x="6662057" y="4851918"/>
            <a:ext cx="535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utilization via </a:t>
            </a:r>
            <a:r>
              <a:rPr lang="en-US" b="1" dirty="0" err="1"/>
              <a:t>sinfo</a:t>
            </a:r>
            <a:r>
              <a:rPr lang="en-US" b="1" dirty="0"/>
              <a:t> (probed once per min)</a:t>
            </a:r>
          </a:p>
          <a:p>
            <a:r>
              <a:rPr lang="en-US" dirty="0"/>
              <a:t>violin width = distribution at that percent utilization</a:t>
            </a:r>
            <a:br>
              <a:rPr lang="en-US" dirty="0"/>
            </a:br>
            <a:r>
              <a:rPr lang="en-US" dirty="0"/>
              <a:t>Diamond = mean, box = median and quartile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83DE3-D47E-2355-86BA-EAB91F94D5BF}"/>
              </a:ext>
            </a:extLst>
          </p:cNvPr>
          <p:cNvSpPr txBox="1"/>
          <p:nvPr/>
        </p:nvSpPr>
        <p:spPr>
          <a:xfrm>
            <a:off x="283014" y="4743050"/>
            <a:ext cx="452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Swimlanes</a:t>
            </a:r>
            <a:r>
              <a:rPr lang="en-US" dirty="0"/>
              <a:t>” for user job states and events</a:t>
            </a:r>
          </a:p>
          <a:p>
            <a:r>
              <a:rPr lang="en-US" dirty="0"/>
              <a:t>Gives a </a:t>
            </a:r>
            <a:r>
              <a:rPr lang="en-US" dirty="0" err="1"/>
              <a:t>vizualization</a:t>
            </a:r>
            <a:r>
              <a:rPr lang="en-US" dirty="0"/>
              <a:t> of simultaneous events for users</a:t>
            </a:r>
          </a:p>
        </p:txBody>
      </p:sp>
    </p:spTree>
    <p:extLst>
      <p:ext uri="{BB962C8B-B14F-4D97-AF65-F5344CB8AC3E}">
        <p14:creationId xmlns:p14="http://schemas.microsoft.com/office/powerpoint/2010/main" val="224603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6ADB5-6637-D06B-A47A-AA19D690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for various outcomes on each of the 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EF4CA-953B-05C8-8439-54B998B9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53466"/>
            <a:ext cx="7772400" cy="3951068"/>
          </a:xfrm>
          <a:prstGeom prst="rect">
            <a:avLst/>
          </a:prstGeom>
        </p:spPr>
      </p:pic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9E9C6EE2-8517-0556-5FA1-09000522B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1825625"/>
            <a:ext cx="3790216" cy="4131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Tradeoffs between system utilization and user outcomes (both normal and urgent) under various Experimental conditions!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single ”ideal” setup</a:t>
            </a:r>
          </a:p>
        </p:txBody>
      </p:sp>
    </p:spTree>
    <p:extLst>
      <p:ext uri="{BB962C8B-B14F-4D97-AF65-F5344CB8AC3E}">
        <p14:creationId xmlns:p14="http://schemas.microsoft.com/office/powerpoint/2010/main" val="24482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A4AD8-9A8D-C52A-46C2-E0D15C8E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Conclusion: Recommendations for HPC Scheduling environments based 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5C565-85B6-A8C0-5D6C-090FE518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9" y="1700976"/>
            <a:ext cx="12124620" cy="2729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366E2F-6764-78B1-4462-9C8956DB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02" y="4583871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0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62C0-E740-9592-6C81-C9000497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AEF-EB02-69E5-64F3-B0D6DBA9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BB96-1055-8DB1-3BB8-E0807BDEAA72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6FAC4B-0242-3A2E-8E1C-5FF5A01E04A4}"/>
              </a:ext>
            </a:extLst>
          </p:cNvPr>
          <p:cNvSpPr txBox="1">
            <a:spLocks/>
          </p:cNvSpPr>
          <p:nvPr/>
        </p:nvSpPr>
        <p:spPr>
          <a:xfrm>
            <a:off x="467091" y="14784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emulator for job scheduling emulating tunable, real-world job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reproducible, reusable set of configurations, code artefacts, and results viz 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Identifying kinds of job on an urgency-continuum is a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Featureful simulators still valuable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Future: Alea -&gt; </a:t>
            </a:r>
            <a:r>
              <a:rPr lang="en-US" sz="2400" dirty="0" err="1"/>
              <a:t>AleaNG</a:t>
            </a:r>
            <a:r>
              <a:rPr lang="en-US" sz="2400" dirty="0"/>
              <a:t> addressing the limitations of simulators and enabling many more experimental scenarios</a:t>
            </a:r>
          </a:p>
        </p:txBody>
      </p:sp>
    </p:spTree>
    <p:extLst>
      <p:ext uri="{BB962C8B-B14F-4D97-AF65-F5344CB8AC3E}">
        <p14:creationId xmlns:p14="http://schemas.microsoft.com/office/powerpoint/2010/main" val="8126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98CB-2B2C-E126-A96C-2FFFA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E491-B21A-16C9-6B0A-44CBE420F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research used resources of the OLCF at ORNL, which is supported by DOE’s Office of Science under Contract No. DE-AC05-00OR22725.</a:t>
            </a:r>
          </a:p>
        </p:txBody>
      </p:sp>
    </p:spTree>
    <p:extLst>
      <p:ext uri="{BB962C8B-B14F-4D97-AF65-F5344CB8AC3E}">
        <p14:creationId xmlns:p14="http://schemas.microsoft.com/office/powerpoint/2010/main" val="108587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BCE-1BB6-C5F6-CC2C-F7A30EE41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480C7-C0AA-63F2-331C-7DD2E3325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km0@ornl.gov</a:t>
            </a:r>
            <a:r>
              <a:rPr lang="en-US" sz="1800" dirty="0"/>
              <a:t> |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ketancmaheshwari</a:t>
            </a:r>
            <a:r>
              <a:rPr lang="en-US" sz="1800"/>
              <a:t>/wiuhpc25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376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47CC-5C50-A7F2-DBB2-C601B37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84FA7-83F7-D9E6-1CBF-337B8798CAA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study and analysis of </a:t>
            </a:r>
            <a:r>
              <a:rPr lang="en-US" sz="2400" b="1" dirty="0"/>
              <a:t>responsiveness</a:t>
            </a:r>
            <a:r>
              <a:rPr lang="en-US" sz="2400" dirty="0"/>
              <a:t>, </a:t>
            </a:r>
            <a:r>
              <a:rPr lang="en-US" sz="2400" b="1" dirty="0"/>
              <a:t>(un)fairness</a:t>
            </a:r>
            <a:r>
              <a:rPr lang="en-US" sz="2400" dirty="0"/>
              <a:t>, </a:t>
            </a:r>
            <a:r>
              <a:rPr lang="en-US" sz="2400" b="1" dirty="0"/>
              <a:t>user-experience</a:t>
            </a:r>
            <a:r>
              <a:rPr lang="en-US" sz="2400" dirty="0"/>
              <a:t> and </a:t>
            </a:r>
            <a:r>
              <a:rPr lang="en-US" sz="2400" b="1" dirty="0"/>
              <a:t>system utilization</a:t>
            </a:r>
            <a:r>
              <a:rPr lang="en-US" sz="2400" dirty="0"/>
              <a:t> in an HPC job scheduling environment where a fraction of jobs have requirements for </a:t>
            </a:r>
            <a:r>
              <a:rPr lang="en-US" sz="2400" b="1" dirty="0"/>
              <a:t>urgent computing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Results quantify user and system performance outcomes, reusable code artefacts and generalized visualization methods from standard </a:t>
            </a:r>
            <a:r>
              <a:rPr lang="en-US" sz="2400" dirty="0" err="1"/>
              <a:t>Slurm</a:t>
            </a:r>
            <a:r>
              <a:rPr lang="en-US" sz="2400" dirty="0"/>
              <a:t> trace data.</a:t>
            </a:r>
          </a:p>
          <a:p>
            <a:endParaRPr lang="en-US" sz="2400" dirty="0"/>
          </a:p>
          <a:p>
            <a:r>
              <a:rPr lang="en-US" sz="2400" dirty="0"/>
              <a:t>Code and other artefacts at: </a:t>
            </a:r>
            <a:r>
              <a:rPr lang="en-US" sz="2400" u="sng" dirty="0" err="1"/>
              <a:t>github.com</a:t>
            </a:r>
            <a:r>
              <a:rPr lang="en-US" sz="2400" u="sng" dirty="0"/>
              <a:t>/</a:t>
            </a:r>
            <a:r>
              <a:rPr lang="en-US" sz="2400" u="sng" dirty="0" err="1"/>
              <a:t>ketancmaheshwari</a:t>
            </a:r>
            <a:r>
              <a:rPr lang="en-US" sz="2400" u="sng" dirty="0"/>
              <a:t>/wiuhpc25</a:t>
            </a:r>
          </a:p>
        </p:txBody>
      </p:sp>
    </p:spTree>
    <p:extLst>
      <p:ext uri="{BB962C8B-B14F-4D97-AF65-F5344CB8AC3E}">
        <p14:creationId xmlns:p14="http://schemas.microsoft.com/office/powerpoint/2010/main" val="20451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8CD05-3407-8CE8-1584-D940D46F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and interactive plots that may be selectively visualized by </a:t>
            </a:r>
            <a:r>
              <a:rPr lang="en-US" dirty="0" err="1"/>
              <a:t>timeslice</a:t>
            </a:r>
            <a:r>
              <a:rPr lang="en-US" dirty="0"/>
              <a:t> or by user(s)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1D6-9A38-4E97-0280-F8A47B2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48" y="1335501"/>
            <a:ext cx="6416351" cy="427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2886C-63D3-C0D5-81AD-54D4D9FD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1" y="1178262"/>
            <a:ext cx="5460957" cy="427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6F32-8D71-2967-D97E-EED96C801ADE}"/>
              </a:ext>
            </a:extLst>
          </p:cNvPr>
          <p:cNvSpPr txBox="1"/>
          <p:nvPr/>
        </p:nvSpPr>
        <p:spPr>
          <a:xfrm>
            <a:off x="503854" y="5645021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Overall View, regions may be selected</a:t>
            </a:r>
          </a:p>
          <a:p>
            <a:pPr algn="ctr"/>
            <a:r>
              <a:rPr lang="en-US" dirty="0"/>
              <a:t>for enlargement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BB1C-04C0-FE3C-045A-61AAC665D43E}"/>
              </a:ext>
            </a:extLst>
          </p:cNvPr>
          <p:cNvSpPr txBox="1"/>
          <p:nvPr/>
        </p:nvSpPr>
        <p:spPr>
          <a:xfrm>
            <a:off x="8024326" y="596818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Enlarged view</a:t>
            </a:r>
          </a:p>
        </p:txBody>
      </p:sp>
    </p:spTree>
    <p:extLst>
      <p:ext uri="{BB962C8B-B14F-4D97-AF65-F5344CB8AC3E}">
        <p14:creationId xmlns:p14="http://schemas.microsoft.com/office/powerpoint/2010/main" val="61146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06F9-2D32-A99F-CBC4-B4D9981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386E-1054-7D83-A807-90026156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Extra Slide: Violin plot for system utilization without </a:t>
            </a:r>
            <a:r>
              <a:rPr lang="en-US"/>
              <a:t>the extrapolation</a:t>
            </a:r>
            <a:endParaRPr lang="en-US" dirty="0"/>
          </a:p>
        </p:txBody>
      </p:sp>
      <p:pic>
        <p:nvPicPr>
          <p:cNvPr id="7" name="Picture 6" descr="A picture containing calendar&#10;&#10;AI-generated content may be incorrect.">
            <a:extLst>
              <a:ext uri="{FF2B5EF4-FFF2-40B4-BE49-F238E27FC236}">
                <a16:creationId xmlns:a16="http://schemas.microsoft.com/office/drawing/2014/main" id="{21B2FAEA-8474-825E-0860-09B4ECD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61" y="1825625"/>
            <a:ext cx="8123655" cy="4061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3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E2165-A6FF-F549-D8B3-12B06E40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1EA34-DF3D-5914-C74E-63FBFF3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DOE IRI vision to accommodate applications with diverse urgency requirements within a unified environment.</a:t>
            </a:r>
          </a:p>
          <a:p>
            <a:r>
              <a:rPr lang="en-US" sz="2200" dirty="0"/>
              <a:t>An attempt to analyze scenarios where a fraction of jobs must be allocated urgently.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3F88C-9869-3C60-F3AA-48C4CFE6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82" y="3707177"/>
            <a:ext cx="7772400" cy="2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D10C7-4DB2-5503-0486-0A691217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1376A1-985A-DFDF-130E-2A5D5C6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326001"/>
            <a:ext cx="11315194" cy="4820275"/>
          </a:xfrm>
        </p:spPr>
        <p:txBody>
          <a:bodyPr anchor="ctr">
            <a:no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comparative evaluation of four widely used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and implementation of an emulation-based methodology that operates on a real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suite of experimental scenarios that systematically explore combinations of QoS configurations, preemption strategies under various jobs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 analytics, including per-user timelines, scheduling and cluster utilization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mapping between workload profiles and recommended scheduler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2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D3EA-E190-04A9-9ACD-FD8390E3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49899-C0F0-5699-FED0-D7FF3138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Survey / Evaluation of Job Scheduling Simulators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8DB4DD-F16B-D391-F030-04F5BB74F28A}"/>
              </a:ext>
            </a:extLst>
          </p:cNvPr>
          <p:cNvSpPr txBox="1">
            <a:spLocks/>
          </p:cNvSpPr>
          <p:nvPr/>
        </p:nvSpPr>
        <p:spPr>
          <a:xfrm>
            <a:off x="314691" y="1326002"/>
            <a:ext cx="11492431" cy="352880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begin with looking into the existing job scheduling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Selected 4 representative simulators: </a:t>
            </a:r>
            <a:r>
              <a:rPr lang="en-US" sz="2400" dirty="0" err="1"/>
              <a:t>Batsim</a:t>
            </a:r>
            <a:r>
              <a:rPr lang="en-US" sz="2400" dirty="0"/>
              <a:t>, </a:t>
            </a:r>
            <a:r>
              <a:rPr lang="en-US" sz="2400" dirty="0" err="1"/>
              <a:t>Accasim</a:t>
            </a:r>
            <a:r>
              <a:rPr lang="en-US" sz="2400" dirty="0"/>
              <a:t>, Alea and The </a:t>
            </a:r>
            <a:r>
              <a:rPr lang="en-US" sz="2400" dirty="0" err="1"/>
              <a:t>Slurm</a:t>
            </a:r>
            <a:r>
              <a:rPr lang="en-US" sz="2400" dirty="0"/>
              <a:t> Scheduler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8FF46-CC9C-9A0A-7A2A-82F3C430692E}"/>
              </a:ext>
            </a:extLst>
          </p:cNvPr>
          <p:cNvSpPr txBox="1"/>
          <p:nvPr/>
        </p:nvSpPr>
        <p:spPr>
          <a:xfrm>
            <a:off x="2251789" y="4405328"/>
            <a:ext cx="732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P-F </a:t>
            </a:r>
            <a:r>
              <a:rPr lang="en-US" sz="1400" dirty="0" err="1"/>
              <a:t>Dutot</a:t>
            </a:r>
            <a:r>
              <a:rPr lang="en-US" sz="1400" dirty="0"/>
              <a:t>, M Mercier et al 2016. </a:t>
            </a:r>
            <a:r>
              <a:rPr lang="en-US" sz="1400" dirty="0" err="1"/>
              <a:t>Batsim</a:t>
            </a:r>
            <a:r>
              <a:rPr lang="en-US" sz="1400" dirty="0"/>
              <a:t>: a Realistic Language-Independent Resources and</a:t>
            </a:r>
            <a:br>
              <a:rPr lang="en-US" sz="1400" dirty="0"/>
            </a:br>
            <a:r>
              <a:rPr lang="en-US" sz="1400" dirty="0"/>
              <a:t>Jobs Management Systems Simulator. doi:10.1007/978-3-319-61756-5_10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945D-B1F9-297A-B3AC-E827F5F39A0F}"/>
              </a:ext>
            </a:extLst>
          </p:cNvPr>
          <p:cNvSpPr txBox="1"/>
          <p:nvPr/>
        </p:nvSpPr>
        <p:spPr>
          <a:xfrm>
            <a:off x="2239348" y="4938710"/>
            <a:ext cx="7444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 Galleguillos, Z </a:t>
            </a:r>
            <a:r>
              <a:rPr lang="en-US" sz="1400" dirty="0" err="1"/>
              <a:t>Kiziltan</a:t>
            </a:r>
            <a:r>
              <a:rPr lang="en-US" sz="1400" dirty="0"/>
              <a:t> et al 2020. </a:t>
            </a:r>
            <a:r>
              <a:rPr lang="en-US" sz="1400" dirty="0" err="1"/>
              <a:t>AccaSim</a:t>
            </a:r>
            <a:r>
              <a:rPr lang="en-US" sz="1400" dirty="0"/>
              <a:t>: A Customizable Workload Management </a:t>
            </a:r>
            <a:br>
              <a:rPr lang="en-US" sz="1400" dirty="0"/>
            </a:br>
            <a:r>
              <a:rPr lang="en-US" sz="1400" dirty="0"/>
              <a:t>Simulator for Job Dispatching Research in HPC Systems. doi:10.1007/s10586-019-02905-5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84563-36F6-8F1D-D377-E39A81FE8A7A}"/>
              </a:ext>
            </a:extLst>
          </p:cNvPr>
          <p:cNvSpPr txBox="1"/>
          <p:nvPr/>
        </p:nvSpPr>
        <p:spPr>
          <a:xfrm>
            <a:off x="2251789" y="5533204"/>
            <a:ext cx="794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 </a:t>
            </a:r>
            <a:r>
              <a:rPr lang="en-US" sz="1400" dirty="0" err="1"/>
              <a:t>Klusacek</a:t>
            </a:r>
            <a:r>
              <a:rPr lang="en-US" sz="1400" dirty="0"/>
              <a:t>, M Soysal, and F Suter. 2019. Alea - Complex Job Scheduling Simulator. doi:10.1007/978-3-030-432225_19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E58B2-532D-1098-DF0D-79FE02F8A979}"/>
              </a:ext>
            </a:extLst>
          </p:cNvPr>
          <p:cNvSpPr txBox="1"/>
          <p:nvPr/>
        </p:nvSpPr>
        <p:spPr>
          <a:xfrm>
            <a:off x="2251789" y="6119336"/>
            <a:ext cx="74943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 A </a:t>
            </a:r>
            <a:r>
              <a:rPr lang="en-US" sz="1400" dirty="0" err="1"/>
              <a:t>Simakov</a:t>
            </a:r>
            <a:r>
              <a:rPr lang="en-US" sz="1400" dirty="0"/>
              <a:t>, R L DeLeon et al 2018. </a:t>
            </a:r>
            <a:r>
              <a:rPr lang="en-US" sz="1400" dirty="0" err="1"/>
              <a:t>Slurm</a:t>
            </a:r>
            <a:r>
              <a:rPr lang="en-US" sz="1400" dirty="0"/>
              <a:t> Simulator: Improving </a:t>
            </a:r>
            <a:r>
              <a:rPr lang="en-US" sz="1400" dirty="0" err="1"/>
              <a:t>Slurm</a:t>
            </a:r>
            <a:r>
              <a:rPr lang="en-US" sz="1400" dirty="0"/>
              <a:t> Scheduler </a:t>
            </a:r>
            <a:br>
              <a:rPr lang="en-US" sz="1400" dirty="0"/>
            </a:br>
            <a:r>
              <a:rPr lang="en-US" sz="1400" dirty="0"/>
              <a:t>Performance on Large HPC systems by Utilization of Multiple Controllers and Node Sharing.</a:t>
            </a:r>
            <a:br>
              <a:rPr lang="en-US" sz="1400" dirty="0"/>
            </a:br>
            <a:r>
              <a:rPr lang="en-US" sz="1400" dirty="0"/>
              <a:t>doi:10.1145/3219104.3219111</a:t>
            </a:r>
          </a:p>
        </p:txBody>
      </p:sp>
    </p:spTree>
    <p:extLst>
      <p:ext uri="{BB962C8B-B14F-4D97-AF65-F5344CB8AC3E}">
        <p14:creationId xmlns:p14="http://schemas.microsoft.com/office/powerpoint/2010/main" val="518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60E1-C466-1B5B-E95F-49AB9C4C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88639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Job Scheduling Simulators: </a:t>
            </a:r>
            <a:r>
              <a:rPr lang="en-US" dirty="0" err="1"/>
              <a:t>Batsim</a:t>
            </a:r>
            <a:r>
              <a:rPr lang="en-US" dirty="0"/>
              <a:t> and </a:t>
            </a:r>
            <a:r>
              <a:rPr lang="en-US" dirty="0" err="1"/>
              <a:t>Accasim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1EF60B-D7AB-E488-B041-88EDB9206FF4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Batsim</a:t>
            </a:r>
            <a:r>
              <a:rPr lang="en-US" sz="2000" dirty="0"/>
              <a:t>: modular and extensible, supports SWF and </a:t>
            </a:r>
            <a:r>
              <a:rPr lang="en-US" sz="2000" dirty="0" err="1"/>
              <a:t>json</a:t>
            </a:r>
            <a:r>
              <a:rPr lang="en-US" sz="2000" dirty="0"/>
              <a:t> formats, includes built-in tools to generate workloads and define simulated platforms; We were able to run </a:t>
            </a:r>
            <a:r>
              <a:rPr lang="en-US" sz="2000" dirty="0" err="1"/>
              <a:t>Batsim</a:t>
            </a:r>
            <a:r>
              <a:rPr lang="en-US" sz="2000" dirty="0"/>
              <a:t> with a custom workload that parameterizes number of jobs, submission intervals, </a:t>
            </a:r>
            <a:r>
              <a:rPr lang="en-US" sz="2000" dirty="0" err="1"/>
              <a:t>walltime</a:t>
            </a:r>
            <a:r>
              <a:rPr lang="en-US" sz="2000" dirty="0"/>
              <a:t> ranges and failure rates. However, we could not induce urgency QoS levels and preemption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Accasim</a:t>
            </a:r>
            <a:r>
              <a:rPr lang="en-US" sz="2000" dirty="0"/>
              <a:t>: Python based; ingests SWF data, offers a limited built-in scheduling algorithms compared to </a:t>
            </a:r>
            <a:r>
              <a:rPr lang="en-US" sz="2000" dirty="0" err="1"/>
              <a:t>Batsim</a:t>
            </a:r>
            <a:r>
              <a:rPr lang="en-US" sz="2000" dirty="0"/>
              <a:t>, lacks dynamic job submissions, no native support for QoS levels or preemption mechanisms. We were able to run </a:t>
            </a:r>
            <a:r>
              <a:rPr lang="en-US" sz="2000" dirty="0" err="1"/>
              <a:t>Accasim</a:t>
            </a:r>
            <a:r>
              <a:rPr lang="en-US" sz="2000" dirty="0"/>
              <a:t> using </a:t>
            </a:r>
            <a:r>
              <a:rPr lang="en-US" sz="2000" dirty="0" err="1"/>
              <a:t>Batsim</a:t>
            </a:r>
            <a:r>
              <a:rPr lang="en-US" sz="2000" dirty="0"/>
              <a:t> </a:t>
            </a:r>
            <a:r>
              <a:rPr lang="en-US" sz="2000" dirty="0" err="1"/>
              <a:t>generared</a:t>
            </a:r>
            <a:r>
              <a:rPr lang="en-US" sz="2000" dirty="0"/>
              <a:t> loads. Difficulties in post-processing results due to limited labeling of outputs.</a:t>
            </a:r>
          </a:p>
          <a:p>
            <a:r>
              <a:rPr lang="en-US" sz="2000" dirty="0"/>
              <a:t>                                        </a:t>
            </a:r>
            <a:br>
              <a:rPr lang="en-US" sz="2000" dirty="0"/>
            </a:br>
            <a:r>
              <a:rPr lang="en-US" sz="2000" dirty="0"/>
              <a:t>                                                 [Paper has comparison in more details]</a:t>
            </a:r>
          </a:p>
        </p:txBody>
      </p:sp>
    </p:spTree>
    <p:extLst>
      <p:ext uri="{BB962C8B-B14F-4D97-AF65-F5344CB8AC3E}">
        <p14:creationId xmlns:p14="http://schemas.microsoft.com/office/powerpoint/2010/main" val="163003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D10E61-97FE-A961-07E8-F6AD10F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Scheduling Simulators: Alea and the </a:t>
            </a:r>
            <a:r>
              <a:rPr lang="en-US" dirty="0" err="1"/>
              <a:t>Slurm</a:t>
            </a:r>
            <a:r>
              <a:rPr lang="en-US" dirty="0"/>
              <a:t>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8893AD-EB75-64B9-BF19-6868E56EC98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Alea</a:t>
            </a:r>
            <a:r>
              <a:rPr lang="en-US" sz="2000" dirty="0"/>
              <a:t>: Java-based, provides a few scheduling algorithms and user-defined scheduling policy; a form of QoS is supported via multiple queues however preemption is not supported. Alea turned out to be close to our requirements -- we engaged with its main developer and are in the process of adding features for ”</a:t>
            </a:r>
            <a:r>
              <a:rPr lang="en-US" sz="2000" dirty="0" err="1"/>
              <a:t>AleaNG</a:t>
            </a:r>
            <a:r>
              <a:rPr lang="en-US" sz="20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</a:t>
            </a:r>
            <a:r>
              <a:rPr lang="en-US" sz="2000" b="1" dirty="0" err="1"/>
              <a:t>Slurm</a:t>
            </a:r>
            <a:r>
              <a:rPr lang="en-US" sz="2000" b="1" dirty="0"/>
              <a:t> scheduler</a:t>
            </a:r>
            <a:r>
              <a:rPr lang="en-US" sz="2000" dirty="0"/>
              <a:t>: Aims to reproduce actual </a:t>
            </a:r>
            <a:r>
              <a:rPr lang="en-US" sz="2000" dirty="0" err="1"/>
              <a:t>Slurm</a:t>
            </a:r>
            <a:r>
              <a:rPr lang="en-US" sz="2000" dirty="0"/>
              <a:t> scheduling behavior in a controlled environment mimicking real environment as close as possible. Designed to run inside a Docker container. Posed challenges in deployment in lab managed environments. Current release runs an older </a:t>
            </a:r>
            <a:r>
              <a:rPr lang="en-US" sz="2000" dirty="0" err="1"/>
              <a:t>Slurm</a:t>
            </a:r>
            <a:r>
              <a:rPr lang="en-US" sz="2000" dirty="0"/>
              <a:t> (v20.11) compared to OLCF systems (v25.05)</a:t>
            </a:r>
          </a:p>
        </p:txBody>
      </p:sp>
    </p:spTree>
    <p:extLst>
      <p:ext uri="{BB962C8B-B14F-4D97-AF65-F5344CB8AC3E}">
        <p14:creationId xmlns:p14="http://schemas.microsoft.com/office/powerpoint/2010/main" val="427786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20D7B-F8D1-2533-90CB-DE2597A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gaps in simulators </a:t>
            </a:r>
            <a:r>
              <a:rPr lang="en-US" dirty="0" err="1"/>
              <a:t>wrt</a:t>
            </a:r>
            <a:r>
              <a:rPr lang="en-US" dirty="0"/>
              <a:t> our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6EC2B-C03E-E053-408D-09D16C028AC9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or limited native support for urgent QoS or urgency aware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or no implementation of job preemption with realistic handling of cancellation or requeuing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modeling of dynamic user behavior and event-driven job arrivals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deployment barriers in our testbed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Nevertheless, job scheduling simulators are very valuable tools</a:t>
            </a:r>
          </a:p>
        </p:txBody>
      </p:sp>
    </p:spTree>
    <p:extLst>
      <p:ext uri="{BB962C8B-B14F-4D97-AF65-F5344CB8AC3E}">
        <p14:creationId xmlns:p14="http://schemas.microsoft.com/office/powerpoint/2010/main" val="9293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5812B-F076-0B42-B22F-45563AC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Rare Opportunity: </a:t>
            </a:r>
            <a:br>
              <a:rPr lang="en-US" dirty="0"/>
            </a:br>
            <a:r>
              <a:rPr lang="en-US" dirty="0"/>
              <a:t>The OLCF Advanced Compute Ecosystem (ACE) Testbed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C73A2B-EE37-6DF0-BA62-1C2484B5A7E8}"/>
              </a:ext>
            </a:extLst>
          </p:cNvPr>
          <p:cNvSpPr txBox="1">
            <a:spLocks/>
          </p:cNvSpPr>
          <p:nvPr/>
        </p:nvSpPr>
        <p:spPr>
          <a:xfrm>
            <a:off x="314691" y="1326001"/>
            <a:ext cx="11492431" cy="48202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promise of “Emulating” Job Scheduling over a real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Intel nodes with 64 CPUs (2 logical cores/CPU) and 2 Nvidia GPU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Slurm</a:t>
            </a:r>
            <a:r>
              <a:rPr lang="en-US" sz="2400" dirty="0"/>
              <a:t> version 25.05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dummy user accounts were created: common group memberships and privileges</a:t>
            </a:r>
          </a:p>
        </p:txBody>
      </p:sp>
    </p:spTree>
    <p:extLst>
      <p:ext uri="{BB962C8B-B14F-4D97-AF65-F5344CB8AC3E}">
        <p14:creationId xmlns:p14="http://schemas.microsoft.com/office/powerpoint/2010/main" val="1130301387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-OCT2024">
      <a:dk1>
        <a:srgbClr val="00454D"/>
      </a:dk1>
      <a:lt1>
        <a:srgbClr val="FFFFFF"/>
      </a:lt1>
      <a:dk2>
        <a:srgbClr val="00662C"/>
      </a:dk2>
      <a:lt2>
        <a:srgbClr val="DBDCDB"/>
      </a:lt2>
      <a:accent1>
        <a:srgbClr val="373A36"/>
      </a:accent1>
      <a:accent2>
        <a:srgbClr val="005776"/>
      </a:accent2>
      <a:accent3>
        <a:srgbClr val="006BA6"/>
      </a:accent3>
      <a:accent4>
        <a:srgbClr val="7DBA00"/>
      </a:accent4>
      <a:accent5>
        <a:srgbClr val="00BDB5"/>
      </a:accent5>
      <a:accent6>
        <a:srgbClr val="00B38F"/>
      </a:accent6>
      <a:hlink>
        <a:srgbClr val="00444D"/>
      </a:hlink>
      <a:folHlink>
        <a:srgbClr val="00662C"/>
      </a:folHlink>
    </a:clrScheme>
    <a:fontScheme name="ORNL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">
      <a:srgbClr val="00662C"/>
    </a:custClr>
    <a:custClr name="ORNL">
      <a:srgbClr val="00454D"/>
    </a:custClr>
    <a:custClr name="ORNL">
      <a:srgbClr val="DBDCD8"/>
    </a:custClr>
    <a:custClr name="ORNL">
      <a:srgbClr val="373A36"/>
    </a:custClr>
    <a:custClr name="ORNL">
      <a:srgbClr val="FFFFFF"/>
    </a:custClr>
    <a:custClr name="ORNL">
      <a:srgbClr val="005776"/>
    </a:custClr>
    <a:custClr name="ORNL">
      <a:srgbClr val="006BA6"/>
    </a:custClr>
    <a:custClr name="ORNL">
      <a:srgbClr val="7DBA00"/>
    </a:custClr>
    <a:custClr name="ORNL">
      <a:srgbClr val="00BDB5"/>
    </a:custClr>
    <a:custClr name="ORNL">
      <a:srgbClr val="00B38F"/>
    </a:custClr>
    <a:custClr name="ORNL">
      <a:srgbClr val="00492E"/>
    </a:custClr>
    <a:custClr name="ORNL">
      <a:srgbClr val="00572E"/>
    </a:custClr>
    <a:custClr name="ORNL">
      <a:srgbClr val="28A351"/>
    </a:custClr>
    <a:custClr name="ORNL">
      <a:srgbClr val="53D170"/>
    </a:custClr>
    <a:custClr name="ORNL">
      <a:srgbClr val="8FEF9C"/>
    </a:custClr>
    <a:custClr name="ORNL">
      <a:srgbClr val="002837"/>
    </a:custClr>
    <a:custClr name="ORNL">
      <a:srgbClr val="003542"/>
    </a:custClr>
    <a:custClr name="ORNL">
      <a:srgbClr val="259194"/>
    </a:custClr>
    <a:custClr name="ORNL">
      <a:srgbClr val="50C9C2"/>
    </a:custClr>
    <a:custClr name="ORNL">
      <a:srgbClr val="8EEDE0"/>
    </a:custClr>
  </a:custClrLst>
  <a:extLst>
    <a:ext uri="{05A4C25C-085E-4340-85A3-A5531E510DB2}">
      <thm15:themeFamily xmlns:thm15="http://schemas.microsoft.com/office/thememl/2012/main" name="ORNL-Presentation-16x9-Template" id="{C32312AB-8576-4A4F-B2E9-D6DA3B029C0E}" vid="{FC0E36EA-FF8D-7D46-8A92-B163893E5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Presentation</Template>
  <TotalTime>8665</TotalTime>
  <Words>1438</Words>
  <Application>Microsoft Macintosh PowerPoint</Application>
  <PresentationFormat>Widescreen</PresentationFormat>
  <Paragraphs>124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Roboto</vt:lpstr>
      <vt:lpstr>Roboto Light</vt:lpstr>
      <vt:lpstr>ORNL Presentation</vt:lpstr>
      <vt:lpstr>Evaluating HPC Scheduling Strategies for Urgent Workloads</vt:lpstr>
      <vt:lpstr>Overview</vt:lpstr>
      <vt:lpstr>Context</vt:lpstr>
      <vt:lpstr>Contributions</vt:lpstr>
      <vt:lpstr>Survey / Evaluation of Job Scheduling Simulators</vt:lpstr>
      <vt:lpstr>Job Scheduling Simulators: Batsim and Accasim</vt:lpstr>
      <vt:lpstr>Job Scheduling Simulators: Alea and the Slurm scheduler</vt:lpstr>
      <vt:lpstr>Feature gaps in simulators wrt our requirements</vt:lpstr>
      <vt:lpstr>A Rare Opportunity:  The OLCF Advanced Compute Ecosystem (ACE) Testbed</vt:lpstr>
      <vt:lpstr>Instrumentation: Experimental Setup</vt:lpstr>
      <vt:lpstr>Features of the Experiment setup</vt:lpstr>
      <vt:lpstr>Experiments Design: Nine experiments with varying conditions</vt:lpstr>
      <vt:lpstr>Visual overview of all experiment runs</vt:lpstr>
      <vt:lpstr>Results Visualization: User view of jobs and cluster utilization</vt:lpstr>
      <vt:lpstr>Statistical analysis for various outcomes on each of the experiments</vt:lpstr>
      <vt:lpstr>Experiments Conclusion: Recommendations for HPC Scheduling environments based on Outcomes</vt:lpstr>
      <vt:lpstr>Conclusion and Future Work</vt:lpstr>
      <vt:lpstr>Acknowledgements</vt:lpstr>
      <vt:lpstr>Thank You for your time! Questions?</vt:lpstr>
      <vt:lpstr>Dynamic and interactive plots that may be selectively visualized by timeslice or by user(s)</vt:lpstr>
      <vt:lpstr>Extra Slide: Violin plot for system utilization without the extrapolation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Maheshwari, Ketan</dc:creator>
  <cp:lastModifiedBy>Maheshwari, Ketan</cp:lastModifiedBy>
  <cp:revision>253</cp:revision>
  <dcterms:created xsi:type="dcterms:W3CDTF">2025-02-14T14:12:04Z</dcterms:created>
  <dcterms:modified xsi:type="dcterms:W3CDTF">2025-11-20T22:24:52Z</dcterms:modified>
</cp:coreProperties>
</file>